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CASO DE ÉXITO: LUZETE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2468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Transformación Digital en E-commerce de Iluminación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34747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Período: </a:t>
            </a:r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Noviembre 2022 - Enero 2024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39319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Liderado por: </a:t>
            </a:r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 Martínez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42976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Digital Strategy &amp; Brand Experience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 verificados y métricas auditadas | Documento de portafolio profesional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RESUMEN EJECUTIVO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0" cy="1097280"/>
          </a:xfrm>
          <a:prstGeom prst="rect">
            <a:avLst/>
          </a:prstGeom>
          <a:solidFill>
            <a:srgbClr val="FFFFFF"/>
          </a:solidFill>
          <a:ln w="38100">
            <a:solidFill>
              <a:srgbClr val="2C5F2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32588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C5F2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+50%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Tráfico Orgánico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1965960"/>
            <a:ext cx="3749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41.4K → 62.2K visitas/mes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0" y="1188720"/>
            <a:ext cx="4114800" cy="1097280"/>
          </a:xfrm>
          <a:prstGeom prst="rect">
            <a:avLst/>
          </a:prstGeom>
          <a:solidFill>
            <a:srgbClr val="FFFFFF"/>
          </a:solidFill>
          <a:ln w="38100">
            <a:solidFill>
              <a:srgbClr val="2C5F2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212080" y="132588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C5F2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+9%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5212080" y="1737360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Keywords Posicionadas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212080" y="1965960"/>
            <a:ext cx="3749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23.5K → 25.6K palabras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2468880"/>
            <a:ext cx="4114800" cy="1097280"/>
          </a:xfrm>
          <a:prstGeom prst="rect">
            <a:avLst/>
          </a:prstGeom>
          <a:solidFill>
            <a:srgbClr val="FFFFFF"/>
          </a:solidFill>
          <a:ln w="38100">
            <a:solidFill>
              <a:srgbClr val="02809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60604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+8%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0080" y="3017520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Authority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3246120"/>
            <a:ext cx="3749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24 a 26 puntos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029200" y="2468880"/>
            <a:ext cx="4114800" cy="1097280"/>
          </a:xfrm>
          <a:prstGeom prst="rect">
            <a:avLst/>
          </a:prstGeom>
          <a:solidFill>
            <a:srgbClr val="FFFFFF"/>
          </a:solidFill>
          <a:ln w="38100">
            <a:solidFill>
              <a:srgbClr val="2C5F2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12080" y="260604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C5F2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80.27%</a:t>
            </a:r>
            <a:endParaRPr lang="en-US" sz="4000" dirty="0"/>
          </a:p>
        </p:txBody>
      </p:sp>
      <p:sp>
        <p:nvSpPr>
          <p:cNvPr id="17" name="Text 15"/>
          <p:cNvSpPr/>
          <p:nvPr/>
        </p:nvSpPr>
        <p:spPr>
          <a:xfrm>
            <a:off x="5212080" y="3017520"/>
            <a:ext cx="3749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Rate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212080" y="3246120"/>
            <a:ext cx="3749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+1% vs período anterior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60350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Inversión: SEO técnico + experiencia de usuario | ROI: Crecimiento sostenido sin inversión en paid media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DIAGNÓSTICO INICIAL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Situación Noviembre 2022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94360" y="1463040"/>
            <a:ext cx="137160" cy="13716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46304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Arquitectura web con errores de categorización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94360" y="1847088"/>
            <a:ext cx="137160" cy="13716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84708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Baja visibilidad en búsquedas locales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94360" y="2231136"/>
            <a:ext cx="137160" cy="13716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2231136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Ausencia de estrategia de contenido útil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4360" y="2615184"/>
            <a:ext cx="137160" cy="13716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2615184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de rendimiento (WPO/CWV)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94360" y="2999232"/>
            <a:ext cx="137160" cy="13716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2999232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Fragmentación entre tiendas físicas y online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4360" y="3383280"/>
            <a:ext cx="137160" cy="13716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15" name="Text 13"/>
          <p:cNvSpPr/>
          <p:nvPr/>
        </p:nvSpPr>
        <p:spPr>
          <a:xfrm>
            <a:off x="868680" y="33832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Toxicidad en perfil de backlinks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94360" y="3767328"/>
            <a:ext cx="137160" cy="13716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376732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Páginas de producto sin optimización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94360" y="4151376"/>
            <a:ext cx="137160" cy="13716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19" name="Text 17"/>
          <p:cNvSpPr/>
          <p:nvPr/>
        </p:nvSpPr>
        <p:spPr>
          <a:xfrm>
            <a:off x="868680" y="4151376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diferenciadores de servicios (instalación, B2B)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Oportunidades Identificadas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892040" y="1463040"/>
            <a:ext cx="137160" cy="13716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22" name="Text 20"/>
          <p:cNvSpPr/>
          <p:nvPr/>
        </p:nvSpPr>
        <p:spPr>
          <a:xfrm>
            <a:off x="5166360" y="146304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Mercado local sin explotar (SEO local)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892040" y="1938528"/>
            <a:ext cx="137160" cy="13716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24" name="Text 22"/>
          <p:cNvSpPr/>
          <p:nvPr/>
        </p:nvSpPr>
        <p:spPr>
          <a:xfrm>
            <a:off x="5166360" y="193852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Alto potencial de long-tail keywords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892040" y="2414016"/>
            <a:ext cx="137160" cy="13716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26" name="Text 24"/>
          <p:cNvSpPr/>
          <p:nvPr/>
        </p:nvSpPr>
        <p:spPr>
          <a:xfrm>
            <a:off x="5166360" y="2414016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Servicios adicionales sin comunicar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892040" y="2889504"/>
            <a:ext cx="137160" cy="13716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28" name="Text 26"/>
          <p:cNvSpPr/>
          <p:nvPr/>
        </p:nvSpPr>
        <p:spPr>
          <a:xfrm>
            <a:off x="5166360" y="2889504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Segmento B2B desatendido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892040" y="3364992"/>
            <a:ext cx="137160" cy="13716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30" name="Text 28"/>
          <p:cNvSpPr/>
          <p:nvPr/>
        </p:nvSpPr>
        <p:spPr>
          <a:xfrm>
            <a:off x="5166360" y="3364992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Contenido educativo inexistente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892040" y="3840480"/>
            <a:ext cx="137160" cy="13716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32" name="Text 30"/>
          <p:cNvSpPr/>
          <p:nvPr/>
        </p:nvSpPr>
        <p:spPr>
          <a:xfrm>
            <a:off x="5166360" y="38404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Competidores con brechas técnicas similares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ESTRATEGIA IMPLEMENTADA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114800" cy="237744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23444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1280160" y="128016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SEO TÉCNICO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85800" y="173736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70992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Auditoría completa y corrección de errores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85800" y="205740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02996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Mejora de arquitectura y enlazado interno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85800" y="237744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235000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Optimización WPO: imágenes WebP, carga lazy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85800" y="269748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67004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Implementación de schema markup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85800" y="301752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299008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Depuración y optimización de sitemap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029200" y="1097280"/>
            <a:ext cx="4114800" cy="237744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12080" y="123444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5852160" y="128016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SEO LOCAL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257800" y="173736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0" name="Text 18"/>
          <p:cNvSpPr/>
          <p:nvPr/>
        </p:nvSpPr>
        <p:spPr>
          <a:xfrm>
            <a:off x="5394960" y="170992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Páginas Luzete+GEO para cada tienda física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257800" y="205740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2" name="Text 20"/>
          <p:cNvSpPr/>
          <p:nvPr/>
        </p:nvSpPr>
        <p:spPr>
          <a:xfrm>
            <a:off x="5394960" y="202996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 diferenciado por ubicación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257800" y="237744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4" name="Text 22"/>
          <p:cNvSpPr/>
          <p:nvPr/>
        </p:nvSpPr>
        <p:spPr>
          <a:xfrm>
            <a:off x="5394960" y="235000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Promociones y ofertas localizadas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257800" y="269748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6" name="Text 24"/>
          <p:cNvSpPr/>
          <p:nvPr/>
        </p:nvSpPr>
        <p:spPr>
          <a:xfrm>
            <a:off x="5394960" y="267004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Enlazado interno hacia marca central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57200" y="3840480"/>
            <a:ext cx="4114800" cy="237744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0080" y="397764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3200" dirty="0"/>
          </a:p>
        </p:txBody>
      </p:sp>
      <p:sp>
        <p:nvSpPr>
          <p:cNvPr id="29" name="Text 27"/>
          <p:cNvSpPr/>
          <p:nvPr/>
        </p:nvSpPr>
        <p:spPr>
          <a:xfrm>
            <a:off x="1280160" y="402336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UX Y CONVERSIÓN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85800" y="448056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31" name="Text 29"/>
          <p:cNvSpPr/>
          <p:nvPr/>
        </p:nvSpPr>
        <p:spPr>
          <a:xfrm>
            <a:off x="822960" y="445312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Rediseño de páginas de categoría/producto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85800" y="480060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33" name="Text 31"/>
          <p:cNvSpPr/>
          <p:nvPr/>
        </p:nvSpPr>
        <p:spPr>
          <a:xfrm>
            <a:off x="822960" y="477316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Señales de confianza (Ekomi, pagos)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685800" y="512064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35" name="Text 33"/>
          <p:cNvSpPr/>
          <p:nvPr/>
        </p:nvSpPr>
        <p:spPr>
          <a:xfrm>
            <a:off x="822960" y="509320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FAQs estratégicas por categoría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85800" y="544068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37" name="Text 35"/>
          <p:cNvSpPr/>
          <p:nvPr/>
        </p:nvSpPr>
        <p:spPr>
          <a:xfrm>
            <a:off x="822960" y="541324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Comparador de productos integrado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85800" y="576072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39" name="Text 37"/>
          <p:cNvSpPr/>
          <p:nvPr/>
        </p:nvSpPr>
        <p:spPr>
          <a:xfrm>
            <a:off x="822960" y="573328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Servicios destacados (instalación, B2B)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029200" y="3840480"/>
            <a:ext cx="4114800" cy="237744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212080" y="397764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3200" dirty="0"/>
          </a:p>
        </p:txBody>
      </p:sp>
      <p:sp>
        <p:nvSpPr>
          <p:cNvPr id="42" name="Text 40"/>
          <p:cNvSpPr/>
          <p:nvPr/>
        </p:nvSpPr>
        <p:spPr>
          <a:xfrm>
            <a:off x="5852160" y="402336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CONTENIDO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5257800" y="448056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44" name="Text 42"/>
          <p:cNvSpPr/>
          <p:nvPr/>
        </p:nvSpPr>
        <p:spPr>
          <a:xfrm>
            <a:off x="5394960" y="445312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útil en categorías con venta cruzada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5257800" y="480060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46" name="Text 44"/>
          <p:cNvSpPr/>
          <p:nvPr/>
        </p:nvSpPr>
        <p:spPr>
          <a:xfrm>
            <a:off x="5394960" y="477316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Depuración de blog (foco informativo)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5257800" y="512064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48" name="Text 46"/>
          <p:cNvSpPr/>
          <p:nvPr/>
        </p:nvSpPr>
        <p:spPr>
          <a:xfrm>
            <a:off x="5394960" y="509320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Galería de trabajos para empresas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5257800" y="5440680"/>
            <a:ext cx="73152" cy="73152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50" name="Text 48"/>
          <p:cNvSpPr/>
          <p:nvPr/>
        </p:nvSpPr>
        <p:spPr>
          <a:xfrm>
            <a:off x="5394960" y="541324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Fichas de producto enriquecidas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RESULTADOS: TRÁFICO Y VISIBILIDAD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Comparativa: Sep-Dic 2023 vs Período Base</a:t>
            </a:r>
            <a:endParaRPr lang="en-US" sz="1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2926080"/>
        </p:xfrm>
        <a:graphic>
          <a:graphicData uri="http://schemas.openxmlformats.org/drawingml/2006/table">
            <a:tbl>
              <a:tblPr/>
              <a:tblGrid>
                <a:gridCol w="2286000"/>
                <a:gridCol w="1188720"/>
                <a:gridCol w="1188720"/>
                <a:gridCol w="1097280"/>
                <a:gridCol w="2468880"/>
              </a:tblGrid>
              <a:tr h="41801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Métrica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Después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Cambio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Unidad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Tráfico Orgánico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41,400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62,200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666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visitas/mes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Keywords Posicionadas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23,500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25,600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+9%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666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palabras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Domain Authority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666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puntos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Tráfico sin Marca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n/d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↑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666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 total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Usuarios (últimos 90 días)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n/d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29,900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+33%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666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usuarios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01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Engagement Rate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n/d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80.27%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666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035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Fuentes: SEMrush, Google Analytics 4, Google Search Console | Período de análisis: Nov 2022 - Ene 2024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EVOLUCIÓN DE POSICIONAMIENTO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Distribución de Posiciones en SERPs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8229600" cy="73152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600200"/>
            <a:ext cx="7863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✓  LOGRO CLAVE: Inversión de la gráfica de distribución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187452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keywords migraron de posiciones 51-100 y +100 hacia posiciones 21-50 y 11-20, incrementando significativamente la visibilidad orgánica.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2468880"/>
            <a:ext cx="274320" cy="27432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2496312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3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286000" y="249631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 inicial: </a:t>
            </a:r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12080" y="2496312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Evolución: </a:t>
            </a:r>
            <a:pPr indent="0" marL="0">
              <a:buNone/>
            </a:pPr>
            <a:r>
              <a:rPr lang="en-US" sz="110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Crecimiento moderado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0080" y="3017520"/>
            <a:ext cx="274320" cy="274320"/>
          </a:xfrm>
          <a:prstGeom prst="rect">
            <a:avLst/>
          </a:prstGeom>
          <a:solidFill>
            <a:srgbClr val="97BC62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044952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4-10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286000" y="304495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 inicial: </a:t>
            </a:r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Bajo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212080" y="3044952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Evolución: </a:t>
            </a:r>
            <a:pPr indent="0" marL="0">
              <a:buNone/>
            </a:pPr>
            <a:r>
              <a:rPr lang="en-US" sz="110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Crecimiento sostenido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40080" y="3566160"/>
            <a:ext cx="274320" cy="27432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16" name="Text 14"/>
          <p:cNvSpPr/>
          <p:nvPr/>
        </p:nvSpPr>
        <p:spPr>
          <a:xfrm>
            <a:off x="1005840" y="3593592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11-20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286000" y="359359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 inicial: </a:t>
            </a:r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212080" y="3593592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Evolución: </a:t>
            </a:r>
            <a:pPr indent="0" marL="0">
              <a:buNone/>
            </a:pPr>
            <a:r>
              <a:rPr lang="en-US" sz="110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Alto incremento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40080" y="4114800"/>
            <a:ext cx="274320" cy="2743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1005840" y="4142232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21-50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2286000" y="414223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 inicial: </a:t>
            </a:r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Medio-Alto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212080" y="4142232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Evolución: </a:t>
            </a:r>
            <a:pPr indent="0" marL="0">
              <a:buNone/>
            </a:pPr>
            <a:r>
              <a:rPr lang="en-US" sz="110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Pico de crecimiento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40080" y="4663440"/>
            <a:ext cx="274320" cy="27432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24" name="Text 22"/>
          <p:cNvSpPr/>
          <p:nvPr/>
        </p:nvSpPr>
        <p:spPr>
          <a:xfrm>
            <a:off x="1005840" y="4690872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51-100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2286000" y="469087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 inicial: </a:t>
            </a:r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Alto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212080" y="4690872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Evolución: </a:t>
            </a:r>
            <a:pPr indent="0" marL="0">
              <a:buNone/>
            </a:pPr>
            <a:r>
              <a:rPr lang="en-US" sz="110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Reducción (migración)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40080" y="5212080"/>
            <a:ext cx="274320" cy="274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8" name="Text 26"/>
          <p:cNvSpPr/>
          <p:nvPr/>
        </p:nvSpPr>
        <p:spPr>
          <a:xfrm>
            <a:off x="1005840" y="5239512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+100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2286000" y="523951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 inicial: </a:t>
            </a:r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Muy Alto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212080" y="5239512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Evolución: </a:t>
            </a:r>
            <a:pPr indent="0" marL="0">
              <a:buNone/>
            </a:pPr>
            <a:r>
              <a:rPr lang="en-US" sz="110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Reducción significativa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DIVERSIFICACIÓN DE CANALES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Fuentes de Tráfico - Últimos 90 días (Ene 2024)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4114800" cy="1645920"/>
          </a:xfrm>
          <a:prstGeom prst="rect">
            <a:avLst/>
          </a:prstGeom>
          <a:solidFill>
            <a:srgbClr val="FFFFFF"/>
          </a:solidFill>
          <a:ln w="38100">
            <a:solidFill>
              <a:srgbClr val="2C5F2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737360"/>
            <a:ext cx="457200" cy="45720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6" name="Text 4"/>
          <p:cNvSpPr/>
          <p:nvPr/>
        </p:nvSpPr>
        <p:spPr>
          <a:xfrm>
            <a:off x="1280160" y="178308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12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Organic Search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233172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C5F2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~15,000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640080" y="2788920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 del tráfico total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029200" y="1554480"/>
            <a:ext cx="4114800" cy="1645920"/>
          </a:xfrm>
          <a:prstGeom prst="rect">
            <a:avLst/>
          </a:prstGeom>
          <a:solidFill>
            <a:srgbClr val="FFFFFF"/>
          </a:solidFill>
          <a:ln w="38100">
            <a:solidFill>
              <a:srgbClr val="02809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212080" y="173736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5852160" y="178308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12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Cross-network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212080" y="233172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~14,500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5212080" y="2788920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48% del tráfico total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3566160"/>
            <a:ext cx="4114800" cy="1645920"/>
          </a:xfrm>
          <a:prstGeom prst="rect">
            <a:avLst/>
          </a:prstGeom>
          <a:solidFill>
            <a:srgbClr val="FFFFFF"/>
          </a:solidFill>
          <a:ln w="38100">
            <a:solidFill>
              <a:srgbClr val="1E276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0080" y="3749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4"/>
          <p:cNvSpPr/>
          <p:nvPr/>
        </p:nvSpPr>
        <p:spPr>
          <a:xfrm>
            <a:off x="1280160" y="379476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12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Direct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40080" y="434340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~10,000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640080" y="4800600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33% del tráfico total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029200" y="3566160"/>
            <a:ext cx="4114800" cy="1645920"/>
          </a:xfrm>
          <a:prstGeom prst="rect">
            <a:avLst/>
          </a:prstGeom>
          <a:solidFill>
            <a:srgbClr val="FFFFFF"/>
          </a:solidFill>
          <a:ln w="38100">
            <a:solidFill>
              <a:srgbClr val="F9616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212080" y="3749040"/>
            <a:ext cx="457200" cy="45720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21" name="Text 19"/>
          <p:cNvSpPr/>
          <p:nvPr/>
        </p:nvSpPr>
        <p:spPr>
          <a:xfrm>
            <a:off x="5852160" y="379476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12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Paid Search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5212080" y="434340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9616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~5,000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5212080" y="4800600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17% del tráfico total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035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Nota: El crecimiento orgánico no requirió inversión adicional en paid media, generando un ROI superior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GOOGLE SEARCH CONSOLE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Comparativa Anual: Ene 2024 vs Ene 2023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4114800" cy="164592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783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280160" y="182880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Clics Totales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233172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2023: </a:t>
            </a:r>
            <a:pPr indent="0" marL="0">
              <a:buNone/>
            </a:pPr>
            <a:r>
              <a:rPr lang="en-US" sz="13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11,100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651760" y="233172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2024: </a:t>
            </a:r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15,200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31520" y="27432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C5F2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+37%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5029200" y="1554480"/>
            <a:ext cx="4114800" cy="164592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03520" y="1783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↑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5852160" y="182880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Impresiones Totales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303520" y="233172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2023: </a:t>
            </a:r>
            <a:pPr indent="0" marL="0">
              <a:buNone/>
            </a:pPr>
            <a:r>
              <a:rPr lang="en-US" sz="13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1.12M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23760" y="233172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2024: </a:t>
            </a:r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1.32M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303520" y="27432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C5F2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+18%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457200" y="3566160"/>
            <a:ext cx="4114800" cy="164592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3794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↗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280160" y="384048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CTR Medio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31520" y="434340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2023: </a:t>
            </a:r>
            <a:pPr indent="0" marL="0">
              <a:buNone/>
            </a:pPr>
            <a:r>
              <a:rPr lang="en-US" sz="13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1.0%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651760" y="434340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2024: </a:t>
            </a:r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1.2%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31520" y="475488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C5F2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+20%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5029200" y="3566160"/>
            <a:ext cx="4114800" cy="164592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303520" y="3794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⬆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5852160" y="384048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Posición Media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303520" y="434340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2023: </a:t>
            </a:r>
            <a:pPr indent="0" marL="0">
              <a:buNone/>
            </a:pPr>
            <a:r>
              <a:rPr lang="en-US" sz="13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21.1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7223760" y="434340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2024: </a:t>
            </a:r>
            <a:pPr indent="0" marL="0">
              <a:buNone/>
            </a:pPr>
            <a:r>
              <a:rPr lang="en-US" sz="13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18.8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303520" y="475488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C5F2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-11%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457200" y="56692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Mejora en impresiones: Google muestra Luzete más frecuentemente para búsquedas relevantes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57200" y="594360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Oportunidad de mejora: Optimizar CTR mediante mejores meta descripciones y títulos atractivos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GESTIÓN DE BACKLINKS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Evolución del Perfil de Enlaces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8229600" cy="822960"/>
          </a:xfrm>
          <a:prstGeom prst="rect">
            <a:avLst/>
          </a:prstGeom>
          <a:solidFill>
            <a:srgbClr val="FFF3CD"/>
          </a:solidFill>
          <a:ln w="25400">
            <a:solidFill>
              <a:srgbClr val="F9616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60020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9900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⚠  HALLAZGO CRÍTICO: Incremento en frecuencia de backlinks negativos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19202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Detectado durante el análisis de toxicidad. Requiere monitoreo continuo y desautorización de enlaces spam.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2560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Backlinks Totales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292608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2020: Crecimiento constante llegando a 1.7M backlinks (Ene 2025)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0" y="25603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Dominios de Referencia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0" y="292608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Crecimiento de 4.5K a 6.3K dominios únicos enlazando a Luzete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7200" y="34747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Acciones Implementadas y Recomendadas: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" y="393192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Auditoría mensual de perfil de backlinks con herramientas especializadas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0080" y="429768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Identificación y desautorización de enlaces tóxicos mediante Google Disavow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0080" y="466344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Monitoreo de anchor text distribution para mantener naturalidad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0080" y="502920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Implementar alertas automáticas para detección temprana de spam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" y="539496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Estrategia de link building proactiva con contenido de calidad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RENDIMIENTO TÉCNICO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Web Vitals - Mobile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371600" y="14630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Agosto 2023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0" y="14630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Diciembre 2023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92024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Contentful Paint (LCP)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371600" y="2240280"/>
            <a:ext cx="2743200" cy="228600"/>
          </a:xfrm>
          <a:prstGeom prst="rect">
            <a:avLst/>
          </a:prstGeom>
          <a:solidFill>
            <a:srgbClr val="FFF3CD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71600" y="225856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Aceptable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029200" y="2240280"/>
            <a:ext cx="2743200" cy="228600"/>
          </a:xfrm>
          <a:prstGeom prst="rect">
            <a:avLst/>
          </a:prstGeom>
          <a:solidFill>
            <a:srgbClr val="D4EDDA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29200" y="225856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5603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Input Delay (FID)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371600" y="2880360"/>
            <a:ext cx="2743200" cy="228600"/>
          </a:xfrm>
          <a:prstGeom prst="rect">
            <a:avLst/>
          </a:prstGeom>
          <a:solidFill>
            <a:srgbClr val="FFF3CD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371600" y="289864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Mejorable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29200" y="2880360"/>
            <a:ext cx="2743200" cy="228600"/>
          </a:xfrm>
          <a:prstGeom prst="rect">
            <a:avLst/>
          </a:prstGeom>
          <a:solidFill>
            <a:srgbClr val="D4EDDA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0" y="289864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Bueno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57200" y="320040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Cumulative Layout Shift (CLS)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371600" y="3520440"/>
            <a:ext cx="2743200" cy="228600"/>
          </a:xfrm>
          <a:prstGeom prst="rect">
            <a:avLst/>
          </a:prstGeom>
          <a:solidFill>
            <a:srgbClr val="FFF3CD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371600" y="353872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Aceptable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029200" y="3520440"/>
            <a:ext cx="2743200" cy="228600"/>
          </a:xfrm>
          <a:prstGeom prst="rect">
            <a:avLst/>
          </a:prstGeom>
          <a:solidFill>
            <a:srgbClr val="D4EDDA"/>
          </a:solidFill>
          <a:ln w="12700">
            <a:solidFill>
              <a:srgbClr val="2C5F2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0" y="353872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Bueno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57200" y="39319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Optimizaciones Implementadas: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94360" y="4297680"/>
            <a:ext cx="91440" cy="9144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23" name="Text 21"/>
          <p:cNvSpPr/>
          <p:nvPr/>
        </p:nvSpPr>
        <p:spPr>
          <a:xfrm>
            <a:off x="777240" y="427939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Conversión de imágenes a formato WebP con compresión optimizada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94360" y="4617720"/>
            <a:ext cx="91440" cy="9144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25" name="Text 23"/>
          <p:cNvSpPr/>
          <p:nvPr/>
        </p:nvSpPr>
        <p:spPr>
          <a:xfrm>
            <a:off x="777240" y="459943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Implementación de lazy loading para imágenes below-the-fold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94360" y="4937760"/>
            <a:ext cx="91440" cy="9144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27" name="Text 25"/>
          <p:cNvSpPr/>
          <p:nvPr/>
        </p:nvSpPr>
        <p:spPr>
          <a:xfrm>
            <a:off x="777240" y="491947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Minificación de CSS/JS y eliminación de recursos no utilizados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94360" y="5257800"/>
            <a:ext cx="91440" cy="9144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29" name="Text 27"/>
          <p:cNvSpPr/>
          <p:nvPr/>
        </p:nvSpPr>
        <p:spPr>
          <a:xfrm>
            <a:off x="777240" y="523951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Optimización de fuentes web y uso de font-display: swap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94360" y="5577840"/>
            <a:ext cx="91440" cy="91440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31" name="Text 29"/>
          <p:cNvSpPr/>
          <p:nvPr/>
        </p:nvSpPr>
        <p:spPr>
          <a:xfrm>
            <a:off x="777240" y="555955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Reducción de JavaScript de terceros y carga asíncrona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457200" y="59436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Resultado: Mejora en experiencia de usuario y factor positivo para SEO (Core Web Vitals como ranking signal)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AUDITORÍA TÉCNICA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Salud del Sitio: Agosto vs Diciembre 2023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8229600" cy="640080"/>
          </a:xfrm>
          <a:prstGeom prst="rect">
            <a:avLst/>
          </a:prstGeom>
          <a:solidFill>
            <a:srgbClr val="D4EDDA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600200"/>
            <a:ext cx="7863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C5F2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✓  BALANCE: Mejor salud global del sitio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1874520"/>
            <a:ext cx="78638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Errores críticos corregidos, mejora en indexabilidad y estructura. Nuevos errores identificados requieren atención.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3774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C5F2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Errores Corregidos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788920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278892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404s de productos/categorías eliminados mediante redirecciones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94360" y="3108960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2960" y="310896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de canonicalización resueltos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94360" y="3429000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22960" y="342900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tags duplicados corregidos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94360" y="3749040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2960" y="374904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Errores de sitemap XML solucionados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94360" y="4069080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22960" y="406908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de robots.txt optimizados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754880" y="237744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616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Nuevos Hallazgos (Monitoreo)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892040" y="2788920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9616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20640" y="278892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Contenido duplicado en algunas páginas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892040" y="3154680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9616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120640" y="315468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Páginas con poco texto (thin content)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892040" y="3520440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9616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120640" y="352044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Algunos productos sin descripción única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892040" y="3886200"/>
            <a:ext cx="182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9616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20640" y="388620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Necesidad de enriquecimiento de contenido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Mantenimiento Continuo: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94360" y="5166360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22960" y="516636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Auditoría mensual automatizada con SEMrush/Screaming Frog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94360" y="5486400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22960" y="548640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Revisión trimestral de contenido duplicado y thin content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94360" y="5806440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22960" y="580644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 errores 404 y redirecciones mediante Search Console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94360" y="6126480"/>
            <a:ext cx="182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822960" y="612648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Monitoreo semanal de Core Web Vitals y velocidad de carga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ANÁLISIS ESTRATÉGICO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457200" y="2377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Brecha Competitiva en Sostenibilidad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3017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Oportunidad Estratégica No Implementada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828800" y="3840480"/>
            <a:ext cx="5486400" cy="11887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2011680" y="402336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análisis fue preparado como propuesta estratégica final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011680" y="4343400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Aunque no se implementó por decisión directiva, representa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011680" y="4572000"/>
            <a:ext cx="5120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metodología replicable en empresas del sector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SOSTENIBILIDAD EMPRESARIAL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Contexto del Sector Iluminación y Mobiliario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4114800" cy="2286000"/>
          </a:xfrm>
          <a:prstGeom prst="rect">
            <a:avLst/>
          </a:prstGeom>
          <a:solidFill>
            <a:srgbClr val="FFFFFF"/>
          </a:solidFill>
          <a:ln w="38100">
            <a:solidFill>
              <a:srgbClr val="02809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64592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TRANSFORMACIÓN DEL MERCADO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5800" y="2148840"/>
            <a:ext cx="73152" cy="7315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121408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Consumidores buscan marcas alineadas con valores ambientales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85800" y="2651760"/>
            <a:ext cx="73152" cy="7315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624328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Regulaciones europeas cada vez más estrictas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85800" y="3154680"/>
            <a:ext cx="73152" cy="7315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3127248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Ventaja competitiva para early adopters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029200" y="1463040"/>
            <a:ext cx="4114800" cy="2286000"/>
          </a:xfrm>
          <a:prstGeom prst="rect">
            <a:avLst/>
          </a:prstGeom>
          <a:solidFill>
            <a:srgbClr val="FFFFFF"/>
          </a:solidFill>
          <a:ln w="38100">
            <a:solidFill>
              <a:srgbClr val="F9616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12080" y="164592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9616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RIESGOS DE NO ADAPTARSE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257800" y="2148840"/>
            <a:ext cx="73152" cy="73152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15" name="Text 13"/>
          <p:cNvSpPr/>
          <p:nvPr/>
        </p:nvSpPr>
        <p:spPr>
          <a:xfrm>
            <a:off x="5394960" y="2121408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Pérdida de cuota de mercado ante competidores sostenibles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257800" y="2651760"/>
            <a:ext cx="73152" cy="73152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17" name="Text 15"/>
          <p:cNvSpPr/>
          <p:nvPr/>
        </p:nvSpPr>
        <p:spPr>
          <a:xfrm>
            <a:off x="5394960" y="2624328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Deterioro reputacional y dificultad para atraer talento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257800" y="3154680"/>
            <a:ext cx="73152" cy="73152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19" name="Text 17"/>
          <p:cNvSpPr/>
          <p:nvPr/>
        </p:nvSpPr>
        <p:spPr>
          <a:xfrm>
            <a:off x="5394960" y="3127248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Menor acceso a financiación y subvenciones europeas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4023360"/>
            <a:ext cx="8229600" cy="914400"/>
          </a:xfrm>
          <a:prstGeom prst="rect">
            <a:avLst/>
          </a:prstGeom>
          <a:solidFill>
            <a:srgbClr val="D4EDDA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420624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C5F2D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OPORTUNIDAD ESTRATÉGICA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0080" y="452628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Acceso a ayudas europeas, diferenciación competitiva, y construcción de ventaja sostenible mediante integración de sostenibilidad en la propuesta de valor de marca.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57200" y="59436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Basado en: Análisis PESTEL del sector, benchmarking competitivo, y estudio de tendencias de consumo verde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PROPUESTA ESTRATÉGICA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"Luzete: Más que Luz, Compromiso"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2743200" cy="1828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1691640"/>
            <a:ext cx="411480" cy="4114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764792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94360" y="224028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ANÁLISIS DE CADENA DE SUMINISTRO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94360" y="2697480"/>
            <a:ext cx="2468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ACV puerta a tumba para identificar impactos ambientales y oportunidades de mejora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74720" y="1554480"/>
            <a:ext cx="2743200" cy="1828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11880" y="1691640"/>
            <a:ext cx="411480" cy="4114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3611880" y="1764792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611880" y="224028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BENCHMARKING COMPETITIVO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611880" y="2697480"/>
            <a:ext cx="2468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DAFO enfocado en sostenibilidad vs principales competidores del sector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492240" y="1554480"/>
            <a:ext cx="2743200" cy="1828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29400" y="1691640"/>
            <a:ext cx="411480" cy="4114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6629400" y="1764792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629400" y="224028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ACCESO A AYUDAS EUROPEAS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629400" y="2697480"/>
            <a:ext cx="2468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Fiscalidad verde, subvenciones, y programas de financiación para transición sostenible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57200" y="3657600"/>
            <a:ext cx="2743200" cy="1828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94360" y="3794760"/>
            <a:ext cx="411480" cy="4114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867912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434340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MARKETING SOSTENIBLE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94360" y="4800600"/>
            <a:ext cx="2468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auténtica de compromiso ambiental mediante casos reales y transparencia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474720" y="3657600"/>
            <a:ext cx="2743200" cy="1828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611880" y="3794760"/>
            <a:ext cx="411480" cy="4114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6" name="Text 24"/>
          <p:cNvSpPr/>
          <p:nvPr/>
        </p:nvSpPr>
        <p:spPr>
          <a:xfrm>
            <a:off x="3611880" y="3867912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3611880" y="434340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PLAN OPERATIVO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3611880" y="4800600"/>
            <a:ext cx="2468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Responsabilidad ambiental y social integrada en operaciones diarias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492240" y="3657600"/>
            <a:ext cx="2743200" cy="182880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629400" y="3794760"/>
            <a:ext cx="411480" cy="4114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31" name="Text 29"/>
          <p:cNvSpPr/>
          <p:nvPr/>
        </p:nvSpPr>
        <p:spPr>
          <a:xfrm>
            <a:off x="6629400" y="3867912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6629400" y="434340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RETENCIÓN Y FIDELIZACIÓN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629400" y="4800600"/>
            <a:ext cx="2468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sostenibilidad como driver de lealtad y crecimiento a largo plazo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457200" y="59436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Metodología propuesta pero no implementada | Replicable en empresas del sector iluminación y retail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IMPACTO ESPERADO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Beneficios Proyectados de la Estrategia de Sostenibilidad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2743200" cy="3840480"/>
          </a:xfrm>
          <a:prstGeom prst="rect">
            <a:avLst/>
          </a:prstGeom>
          <a:solidFill>
            <a:srgbClr val="FFFFFF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645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188720" y="1719072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REPUTACIÓN Y MARCA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240280"/>
            <a:ext cx="109728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21284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Mayor percepción positiva de marca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40080" y="2926080"/>
            <a:ext cx="109728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289864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Diferenciación clara vs competidores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0080" y="3611880"/>
            <a:ext cx="109728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358444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Atracción de talento comprometido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4297680"/>
            <a:ext cx="109728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427024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Mejora en valoraciones y reseñas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474720" y="1463040"/>
            <a:ext cx="2743200" cy="3840480"/>
          </a:xfrm>
          <a:prstGeom prst="rect">
            <a:avLst/>
          </a:prstGeom>
          <a:solidFill>
            <a:srgbClr val="FFFFFF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57600" y="1645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4206240" y="1719072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FINANCIERO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657600" y="2240280"/>
            <a:ext cx="109728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19" name="Text 17"/>
          <p:cNvSpPr/>
          <p:nvPr/>
        </p:nvSpPr>
        <p:spPr>
          <a:xfrm>
            <a:off x="3840480" y="221284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Acceso a subvenciones europeas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657600" y="2926080"/>
            <a:ext cx="109728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21" name="Text 19"/>
          <p:cNvSpPr/>
          <p:nvPr/>
        </p:nvSpPr>
        <p:spPr>
          <a:xfrm>
            <a:off x="3840480" y="289864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Beneficios fiscales (fiscalidad verde)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657600" y="3611880"/>
            <a:ext cx="109728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23" name="Text 21"/>
          <p:cNvSpPr/>
          <p:nvPr/>
        </p:nvSpPr>
        <p:spPr>
          <a:xfrm>
            <a:off x="3840480" y="358444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Reducción de costes operativos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657600" y="4297680"/>
            <a:ext cx="109728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25" name="Text 23"/>
          <p:cNvSpPr/>
          <p:nvPr/>
        </p:nvSpPr>
        <p:spPr>
          <a:xfrm>
            <a:off x="3840480" y="427024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Mayor volumen de búsqueda marca+sostenible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492240" y="1463040"/>
            <a:ext cx="2743200" cy="3840480"/>
          </a:xfrm>
          <a:prstGeom prst="rect">
            <a:avLst/>
          </a:prstGeom>
          <a:solidFill>
            <a:srgbClr val="FFFFFF"/>
          </a:solidFill>
          <a:ln w="25400">
            <a:solidFill>
              <a:srgbClr val="2C5F2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75120" y="1645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2C5F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♥</a:t>
            </a:r>
            <a:endParaRPr lang="en-US" sz="3600" dirty="0"/>
          </a:p>
        </p:txBody>
      </p:sp>
      <p:sp>
        <p:nvSpPr>
          <p:cNvPr id="28" name="Text 26"/>
          <p:cNvSpPr/>
          <p:nvPr/>
        </p:nvSpPr>
        <p:spPr>
          <a:xfrm>
            <a:off x="7223760" y="1719072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CLIENTE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675120" y="2240280"/>
            <a:ext cx="109728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30" name="Text 28"/>
          <p:cNvSpPr/>
          <p:nvPr/>
        </p:nvSpPr>
        <p:spPr>
          <a:xfrm>
            <a:off x="6858000" y="221284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Mayor lealtad y retención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675120" y="2926080"/>
            <a:ext cx="109728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32" name="Text 30"/>
          <p:cNvSpPr/>
          <p:nvPr/>
        </p:nvSpPr>
        <p:spPr>
          <a:xfrm>
            <a:off x="6858000" y="289864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Incremento en lifetime value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6675120" y="3611880"/>
            <a:ext cx="109728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34" name="Text 32"/>
          <p:cNvSpPr/>
          <p:nvPr/>
        </p:nvSpPr>
        <p:spPr>
          <a:xfrm>
            <a:off x="6858000" y="358444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Recomendación y advocacy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6675120" y="4297680"/>
            <a:ext cx="109728" cy="109728"/>
          </a:xfrm>
          <a:prstGeom prst="rect">
            <a:avLst/>
          </a:prstGeom>
          <a:solidFill>
            <a:srgbClr val="2C5F2D"/>
          </a:solidFill>
          <a:ln/>
        </p:spPr>
      </p:sp>
      <p:sp>
        <p:nvSpPr>
          <p:cNvPr id="36" name="Text 34"/>
          <p:cNvSpPr/>
          <p:nvPr/>
        </p:nvSpPr>
        <p:spPr>
          <a:xfrm>
            <a:off x="6858000" y="4270248"/>
            <a:ext cx="2194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Menor sensibilidad al precio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57200" y="5577840"/>
            <a:ext cx="8229600" cy="50292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38" name="Text 36"/>
          <p:cNvSpPr/>
          <p:nvPr/>
        </p:nvSpPr>
        <p:spPr>
          <a:xfrm>
            <a:off x="640080" y="566928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NOTA: Proyecciones basadas en estudios de mercado y benchmarking de empresas que implementaron estrategias similares (ej: Patagonia, Ecosia, Fairphone)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CONCLUSIONES</a:t>
            </a:r>
            <a:endParaRPr lang="en-US" sz="4200" dirty="0"/>
          </a:p>
        </p:txBody>
      </p:sp>
      <p:sp>
        <p:nvSpPr>
          <p:cNvPr id="3" name="Shape 1"/>
          <p:cNvSpPr/>
          <p:nvPr/>
        </p:nvSpPr>
        <p:spPr>
          <a:xfrm>
            <a:off x="914400" y="1554480"/>
            <a:ext cx="731520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CADCF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169164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ÉXITOS VERIFICADOS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097280" y="2011680"/>
            <a:ext cx="6949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Crecimiento del 50% en tráfico orgánico, mejora técnica sustancial, y diversificación de canales sin inversión en paid media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914400" y="2606040"/>
            <a:ext cx="731520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CADCF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74320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ROI DEMOSTRADO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97280" y="3063240"/>
            <a:ext cx="6949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Inversión en SEO técnico y UX generó resultados sostenidos y escalables con impacto medible en conversiones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14400" y="3657600"/>
            <a:ext cx="731520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379476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OPORTUNIDAD NO CAPITALIZADA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97280" y="4114800"/>
            <a:ext cx="6949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brecha en sostenibilidad representa una ventaja competitiva latente que podría replicarse en empresas similares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4709160"/>
            <a:ext cx="731520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CADCF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46320"/>
            <a:ext cx="6949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METODOLOGÍA REPLICABLE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97280" y="5166360"/>
            <a:ext cx="6949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 completo de análisis, implementación y medición aplicable a e-commerce del sector retail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6126480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documentado con fines de análisis estratégico y portafolio profesional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YEL MARTÍNEZ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457200" y="25603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Digital Strategy &amp; Brand Experience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86000" y="3291840"/>
            <a:ext cx="4572000" cy="137160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468880" y="3474720"/>
            <a:ext cx="4206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Especialización: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468880" y="3749040"/>
            <a:ext cx="4206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 Técnico y de Contenido • UX/CRO • Marketing Digital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Análisis de Datos • Estrategia de Marca • Sostenibilidad Empresarial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50292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Portafolio de casos verificados disponible a solicitud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 de Éxito Luzete: Análisis Técnico de Evolución Digital</dc:title>
  <dc:subject>Análisis Estratégico y Portafolio Profesional</dc:subject>
  <dc:creator>Yel Martínez - Head of Digital Strategy &amp; Brand Experience</dc:creator>
  <cp:lastModifiedBy>Yel Martínez - Head of Digital Strategy &amp; Brand Experience</cp:lastModifiedBy>
  <cp:revision>1</cp:revision>
  <dcterms:created xsi:type="dcterms:W3CDTF">2026-01-27T08:53:44Z</dcterms:created>
  <dcterms:modified xsi:type="dcterms:W3CDTF">2026-01-27T08:53:44Z</dcterms:modified>
</cp:coreProperties>
</file>